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81" r:id="rId2"/>
    <p:sldId id="282" r:id="rId3"/>
    <p:sldId id="283" r:id="rId4"/>
    <p:sldId id="301" r:id="rId5"/>
    <p:sldId id="284" r:id="rId6"/>
    <p:sldId id="285" r:id="rId7"/>
    <p:sldId id="322" r:id="rId8"/>
    <p:sldId id="286" r:id="rId9"/>
    <p:sldId id="287" r:id="rId10"/>
    <p:sldId id="316" r:id="rId11"/>
    <p:sldId id="302" r:id="rId12"/>
    <p:sldId id="314" r:id="rId13"/>
    <p:sldId id="313" r:id="rId14"/>
    <p:sldId id="312" r:id="rId15"/>
    <p:sldId id="262" r:id="rId16"/>
    <p:sldId id="263" r:id="rId17"/>
    <p:sldId id="266" r:id="rId18"/>
    <p:sldId id="267" r:id="rId19"/>
    <p:sldId id="276" r:id="rId20"/>
    <p:sldId id="324" r:id="rId21"/>
    <p:sldId id="325" r:id="rId22"/>
    <p:sldId id="326" r:id="rId23"/>
    <p:sldId id="327" r:id="rId24"/>
    <p:sldId id="277" r:id="rId25"/>
    <p:sldId id="278" r:id="rId26"/>
    <p:sldId id="280" r:id="rId27"/>
    <p:sldId id="319" r:id="rId28"/>
    <p:sldId id="320" r:id="rId29"/>
    <p:sldId id="321" r:id="rId30"/>
    <p:sldId id="264" r:id="rId31"/>
    <p:sldId id="288" r:id="rId32"/>
    <p:sldId id="289" r:id="rId33"/>
    <p:sldId id="310" r:id="rId34"/>
    <p:sldId id="318" r:id="rId35"/>
    <p:sldId id="317" r:id="rId36"/>
    <p:sldId id="304" r:id="rId37"/>
    <p:sldId id="293" r:id="rId38"/>
    <p:sldId id="305" r:id="rId39"/>
    <p:sldId id="323" r:id="rId40"/>
    <p:sldId id="306" r:id="rId41"/>
    <p:sldId id="307" r:id="rId42"/>
    <p:sldId id="308" r:id="rId43"/>
    <p:sldId id="309" r:id="rId44"/>
    <p:sldId id="290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 varScale="1">
        <p:scale>
          <a:sx n="67" d="100"/>
          <a:sy n="67" d="100"/>
        </p:scale>
        <p:origin x="-5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kki\My%20Documents\Downloads\diff_test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>
        <c:manualLayout>
          <c:layoutTarget val="inner"/>
          <c:xMode val="edge"/>
          <c:yMode val="edge"/>
          <c:x val="9.4115170884555427E-2"/>
          <c:y val="2.3557279220694442E-2"/>
          <c:w val="0.71775341325247799"/>
          <c:h val="0.92635144487536059"/>
        </c:manualLayout>
      </c:layout>
      <c:scatterChart>
        <c:scatterStyle val="smoothMarker"/>
        <c:ser>
          <c:idx val="0"/>
          <c:order val="0"/>
          <c:tx>
            <c:strRef>
              <c:f>Sheet2!$B$1</c:f>
              <c:strCache>
                <c:ptCount val="1"/>
                <c:pt idx="0">
                  <c:v>Expected (Vpp)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Sheet2!$A$2:$A$29</c:f>
              <c:numCache>
                <c:formatCode>General</c:formatCode>
                <c:ptCount val="2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2000</c:v>
                </c:pt>
                <c:pt idx="11">
                  <c:v>3000</c:v>
                </c:pt>
                <c:pt idx="12">
                  <c:v>4000</c:v>
                </c:pt>
                <c:pt idx="13">
                  <c:v>5000</c:v>
                </c:pt>
                <c:pt idx="14">
                  <c:v>6000</c:v>
                </c:pt>
                <c:pt idx="15">
                  <c:v>7000</c:v>
                </c:pt>
                <c:pt idx="16">
                  <c:v>8000</c:v>
                </c:pt>
                <c:pt idx="17">
                  <c:v>9000</c:v>
                </c:pt>
                <c:pt idx="18">
                  <c:v>10000</c:v>
                </c:pt>
                <c:pt idx="19">
                  <c:v>20000</c:v>
                </c:pt>
                <c:pt idx="20">
                  <c:v>30000</c:v>
                </c:pt>
                <c:pt idx="21">
                  <c:v>40000</c:v>
                </c:pt>
                <c:pt idx="22">
                  <c:v>50000</c:v>
                </c:pt>
                <c:pt idx="23">
                  <c:v>60000</c:v>
                </c:pt>
                <c:pt idx="24">
                  <c:v>70000</c:v>
                </c:pt>
                <c:pt idx="25">
                  <c:v>80000</c:v>
                </c:pt>
                <c:pt idx="26">
                  <c:v>90000</c:v>
                </c:pt>
                <c:pt idx="27">
                  <c:v>100000</c:v>
                </c:pt>
              </c:numCache>
            </c:numRef>
          </c:xVal>
          <c:yVal>
            <c:numRef>
              <c:f>Sheet2!$B$2:$B$29</c:f>
              <c:numCache>
                <c:formatCode>General</c:formatCode>
                <c:ptCount val="28"/>
                <c:pt idx="0">
                  <c:v>0.14400970415017125</c:v>
                </c:pt>
                <c:pt idx="1">
                  <c:v>0.28460184302170577</c:v>
                </c:pt>
                <c:pt idx="2">
                  <c:v>0.42189664589392684</c:v>
                </c:pt>
                <c:pt idx="3">
                  <c:v>0.55600876788864551</c:v>
                </c:pt>
                <c:pt idx="4">
                  <c:v>0.68704760931024123</c:v>
                </c:pt>
                <c:pt idx="5">
                  <c:v>0.81511761328066479</c:v>
                </c:pt>
                <c:pt idx="6">
                  <c:v>0.94031854337125198</c:v>
                </c:pt>
                <c:pt idx="7">
                  <c:v>1.0627457427823666</c:v>
                </c:pt>
                <c:pt idx="8">
                  <c:v>1.1824903764859875</c:v>
                </c:pt>
                <c:pt idx="9">
                  <c:v>1.2996396576236577</c:v>
                </c:pt>
                <c:pt idx="10">
                  <c:v>2.3451361847254382</c:v>
                </c:pt>
                <c:pt idx="11">
                  <c:v>3.2043961727957351</c:v>
                </c:pt>
                <c:pt idx="12">
                  <c:v>3.9231120481583499</c:v>
                </c:pt>
                <c:pt idx="13">
                  <c:v>4.5331589587470367</c:v>
                </c:pt>
                <c:pt idx="14">
                  <c:v>5.057450568180192</c:v>
                </c:pt>
                <c:pt idx="15">
                  <c:v>5.5128815656309591</c:v>
                </c:pt>
                <c:pt idx="16">
                  <c:v>5.9121822121245948</c:v>
                </c:pt>
                <c:pt idx="17">
                  <c:v>6.2651269892649966</c:v>
                </c:pt>
                <c:pt idx="18">
                  <c:v>6.5793453961058574</c:v>
                </c:pt>
                <c:pt idx="19">
                  <c:v>8.4970541105801907</c:v>
                </c:pt>
                <c:pt idx="20">
                  <c:v>9.4114522740896689</c:v>
                </c:pt>
                <c:pt idx="21">
                  <c:v>9.9466494041703637</c:v>
                </c:pt>
                <c:pt idx="22">
                  <c:v>10.298017234044327</c:v>
                </c:pt>
                <c:pt idx="23">
                  <c:v>10.546386357273153</c:v>
                </c:pt>
                <c:pt idx="24">
                  <c:v>10.731256393134815</c:v>
                </c:pt>
                <c:pt idx="25">
                  <c:v>10.874218909272292</c:v>
                </c:pt>
                <c:pt idx="26">
                  <c:v>10.988073010399797</c:v>
                </c:pt>
                <c:pt idx="27">
                  <c:v>11.080887361908539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Actual (Vpp)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Sheet2!$A$2:$A$29</c:f>
              <c:numCache>
                <c:formatCode>General</c:formatCode>
                <c:ptCount val="2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2000</c:v>
                </c:pt>
                <c:pt idx="11">
                  <c:v>3000</c:v>
                </c:pt>
                <c:pt idx="12">
                  <c:v>4000</c:v>
                </c:pt>
                <c:pt idx="13">
                  <c:v>5000</c:v>
                </c:pt>
                <c:pt idx="14">
                  <c:v>6000</c:v>
                </c:pt>
                <c:pt idx="15">
                  <c:v>7000</c:v>
                </c:pt>
                <c:pt idx="16">
                  <c:v>8000</c:v>
                </c:pt>
                <c:pt idx="17">
                  <c:v>9000</c:v>
                </c:pt>
                <c:pt idx="18">
                  <c:v>10000</c:v>
                </c:pt>
                <c:pt idx="19">
                  <c:v>20000</c:v>
                </c:pt>
                <c:pt idx="20">
                  <c:v>30000</c:v>
                </c:pt>
                <c:pt idx="21">
                  <c:v>40000</c:v>
                </c:pt>
                <c:pt idx="22">
                  <c:v>50000</c:v>
                </c:pt>
                <c:pt idx="23">
                  <c:v>60000</c:v>
                </c:pt>
                <c:pt idx="24">
                  <c:v>70000</c:v>
                </c:pt>
                <c:pt idx="25">
                  <c:v>80000</c:v>
                </c:pt>
                <c:pt idx="26">
                  <c:v>90000</c:v>
                </c:pt>
                <c:pt idx="27">
                  <c:v>100000</c:v>
                </c:pt>
              </c:numCache>
            </c:numRef>
          </c:xVal>
          <c:yVal>
            <c:numRef>
              <c:f>Sheet2!$C$2:$C$29</c:f>
              <c:numCache>
                <c:formatCode>General</c:formatCode>
                <c:ptCount val="28"/>
                <c:pt idx="0">
                  <c:v>0.13200000000000001</c:v>
                </c:pt>
                <c:pt idx="1">
                  <c:v>0.25779999999999997</c:v>
                </c:pt>
                <c:pt idx="2">
                  <c:v>0.39060000000000022</c:v>
                </c:pt>
                <c:pt idx="3">
                  <c:v>0.5155999999999995</c:v>
                </c:pt>
                <c:pt idx="4">
                  <c:v>0.64059999999999995</c:v>
                </c:pt>
                <c:pt idx="5">
                  <c:v>0.76559999999999995</c:v>
                </c:pt>
                <c:pt idx="6">
                  <c:v>0.8875000000000004</c:v>
                </c:pt>
                <c:pt idx="7">
                  <c:v>1.016</c:v>
                </c:pt>
                <c:pt idx="8">
                  <c:v>1.141</c:v>
                </c:pt>
                <c:pt idx="9">
                  <c:v>1.25</c:v>
                </c:pt>
                <c:pt idx="10">
                  <c:v>2.4689999999999999</c:v>
                </c:pt>
                <c:pt idx="11">
                  <c:v>3.5619999999999998</c:v>
                </c:pt>
                <c:pt idx="12">
                  <c:v>4.5939999999999985</c:v>
                </c:pt>
                <c:pt idx="13">
                  <c:v>5.5</c:v>
                </c:pt>
                <c:pt idx="14">
                  <c:v>6.3119999999999985</c:v>
                </c:pt>
                <c:pt idx="15">
                  <c:v>7</c:v>
                </c:pt>
                <c:pt idx="16">
                  <c:v>7.5619999999999985</c:v>
                </c:pt>
                <c:pt idx="17">
                  <c:v>8.0620000000000047</c:v>
                </c:pt>
                <c:pt idx="18">
                  <c:v>8.5</c:v>
                </c:pt>
                <c:pt idx="19">
                  <c:v>10.5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10.62</c:v>
                </c:pt>
                <c:pt idx="24">
                  <c:v>10.120000000000001</c:v>
                </c:pt>
                <c:pt idx="25">
                  <c:v>9.5</c:v>
                </c:pt>
                <c:pt idx="26">
                  <c:v>8.8000000000000007</c:v>
                </c:pt>
                <c:pt idx="27">
                  <c:v>8.125</c:v>
                </c:pt>
              </c:numCache>
            </c:numRef>
          </c:yVal>
          <c:smooth val="1"/>
        </c:ser>
        <c:axId val="85797120"/>
        <c:axId val="85803008"/>
      </c:scatterChart>
      <c:valAx>
        <c:axId val="85797120"/>
        <c:scaling>
          <c:logBase val="10"/>
          <c:orientation val="minMax"/>
          <c:min val="90"/>
        </c:scaling>
        <c:axPos val="b"/>
        <c:min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5803008"/>
        <c:crosses val="autoZero"/>
        <c:crossBetween val="midCat"/>
      </c:valAx>
      <c:valAx>
        <c:axId val="85803008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85797120"/>
        <c:crosses val="autoZero"/>
        <c:crossBetween val="midCat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BE3A4-FD8F-4E4F-8E6B-9FBD86600F3B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26366-7314-49B9-8464-CEA16C59B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6366-7314-49B9-8464-CEA16C59B2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FEA6A2-4BED-41A4-AF55-CD76987747A3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E73A33-6D7C-4D92-8E7A-44B6552D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file:///C:\Users\Steinmann\Desktop\pres\closed_loop.wav" TargetMode="External"/><Relationship Id="rId1" Type="http://schemas.openxmlformats.org/officeDocument/2006/relationships/audio" Target="file:///C:\Users\Steinmann\Desktop\pres\open_loop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inmann\Desktop\pres\diffmode.avi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59898"/>
            <a:ext cx="8305800" cy="1472184"/>
          </a:xfrm>
        </p:spPr>
        <p:txBody>
          <a:bodyPr/>
          <a:lstStyle/>
          <a:p>
            <a:r>
              <a:rPr lang="en-US" dirty="0" smtClean="0"/>
              <a:t>MDP 32 – MEMS Feedback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Team Members:</a:t>
            </a:r>
          </a:p>
          <a:p>
            <a:r>
              <a:rPr lang="en-US" sz="2000" dirty="0" smtClean="0"/>
              <a:t>Adam Hess</a:t>
            </a:r>
          </a:p>
          <a:p>
            <a:r>
              <a:rPr lang="en-US" sz="2000" dirty="0" smtClean="0"/>
              <a:t>Andrew Steinmann</a:t>
            </a:r>
          </a:p>
          <a:p>
            <a:r>
              <a:rPr lang="en-US" sz="2000" dirty="0" smtClean="0"/>
              <a:t>Wesley Chiu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Microphone Differential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select operating point to </a:t>
            </a:r>
            <a:r>
              <a:rPr lang="en-US" dirty="0" err="1" smtClean="0"/>
              <a:t>linearize</a:t>
            </a:r>
            <a:r>
              <a:rPr lang="en-US" dirty="0" smtClean="0"/>
              <a:t> equation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3581400"/>
            <a:ext cx="2057400" cy="457200"/>
            <a:chOff x="2590800" y="4267200"/>
            <a:chExt cx="2057400" cy="457200"/>
          </a:xfrm>
        </p:grpSpPr>
        <p:sp>
          <p:nvSpPr>
            <p:cNvPr id="4" name="Rectangle 3"/>
            <p:cNvSpPr/>
            <p:nvPr/>
          </p:nvSpPr>
          <p:spPr>
            <a:xfrm>
              <a:off x="2590800" y="4267200"/>
              <a:ext cx="2057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429000" y="4343400"/>
              <a:ext cx="3810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Curved Connector 20"/>
            <p:cNvCxnSpPr>
              <a:stCxn id="5" idx="5"/>
            </p:cNvCxnSpPr>
            <p:nvPr/>
          </p:nvCxnSpPr>
          <p:spPr>
            <a:xfrm flipV="1">
              <a:off x="3714750" y="4343400"/>
              <a:ext cx="171450" cy="190500"/>
            </a:xfrm>
            <a:prstGeom prst="curvedConnector2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810000" y="434340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dirty="0" smtClean="0">
                  <a:latin typeface="Arial"/>
                  <a:cs typeface="Arial"/>
                </a:rPr>
                <a:t>Θ</a:t>
              </a:r>
              <a:endParaRPr lang="en-US" dirty="0" smtClean="0"/>
            </a:p>
          </p:txBody>
        </p:sp>
      </p:grp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447800" y="1828800"/>
          <a:ext cx="4048125" cy="990600"/>
        </p:xfrm>
        <a:graphic>
          <a:graphicData uri="http://schemas.openxmlformats.org/presentationml/2006/ole">
            <p:oleObj spid="_x0000_s30721" name="Equation" r:id="rId3" imgW="1790640" imgH="4190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638800" y="18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dirty="0" smtClean="0">
                <a:latin typeface="Arial"/>
                <a:cs typeface="Arial"/>
              </a:rPr>
              <a:t> - diaphragm rotation</a:t>
            </a:r>
            <a:endParaRPr lang="en-US" dirty="0" smtClean="0"/>
          </a:p>
          <a:p>
            <a:r>
              <a:rPr lang="en-US" dirty="0" smtClean="0"/>
              <a:t>I – Mass moment of inertia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Torsional</a:t>
            </a:r>
            <a:r>
              <a:rPr lang="en-US" dirty="0" smtClean="0"/>
              <a:t> stiffness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Torsional</a:t>
            </a:r>
            <a:r>
              <a:rPr lang="en-US" dirty="0" smtClean="0"/>
              <a:t> dashpot</a:t>
            </a:r>
          </a:p>
          <a:p>
            <a:r>
              <a:rPr lang="en-US" dirty="0" smtClean="0"/>
              <a:t>M – Moment due to sound field</a:t>
            </a:r>
          </a:p>
          <a:p>
            <a:r>
              <a:rPr lang="en-US" dirty="0" smtClean="0"/>
              <a:t>V – Voltage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Linearization of Differential Equation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3716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en-US" sz="320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&lt;&lt;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71600" y="3124200"/>
          <a:ext cx="7553778" cy="838200"/>
        </p:xfrm>
        <a:graphic>
          <a:graphicData uri="http://schemas.openxmlformats.org/presentationml/2006/ole">
            <p:oleObj spid="_x0000_s2049" name="Equation" r:id="rId3" imgW="3708360" imgH="39348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71600" y="1447800"/>
          <a:ext cx="1636712" cy="551989"/>
        </p:xfrm>
        <a:graphic>
          <a:graphicData uri="http://schemas.openxmlformats.org/presentationml/2006/ole">
            <p:oleObj spid="_x0000_s2050" name="Equation" r:id="rId4" imgW="749160" imgH="2412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276600" y="1447800"/>
          <a:ext cx="1608137" cy="522287"/>
        </p:xfrm>
        <a:graphic>
          <a:graphicData uri="http://schemas.openxmlformats.org/presentationml/2006/ole">
            <p:oleObj spid="_x0000_s2051" name="Equation" r:id="rId5" imgW="685800" imgH="2286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47800" y="2209800"/>
          <a:ext cx="3352800" cy="671513"/>
        </p:xfrm>
        <a:graphic>
          <a:graphicData uri="http://schemas.openxmlformats.org/presentationml/2006/ole">
            <p:oleObj spid="_x0000_s2052" name="Equation" r:id="rId6" imgW="1676160" imgH="39348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590800" y="5105400"/>
          <a:ext cx="4727121" cy="685800"/>
        </p:xfrm>
        <a:graphic>
          <a:graphicData uri="http://schemas.openxmlformats.org/presentationml/2006/ole">
            <p:oleObj spid="_x0000_s2053" name="Equation" r:id="rId7" imgW="1917360" imgH="2664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62484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R. N. Miles and Q. T. Su, “Differential MEMS Microphone with Active Q-Control”, ME Dept. Binghamton University, October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Design : S-Domain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4800600"/>
          </a:xfrm>
        </p:spPr>
        <p:txBody>
          <a:bodyPr/>
          <a:lstStyle/>
          <a:p>
            <a:r>
              <a:rPr lang="en-US" dirty="0" smtClean="0"/>
              <a:t>Determine Desired Closed Loop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905000" y="3962400"/>
          <a:ext cx="3784600" cy="990600"/>
        </p:xfrm>
        <a:graphic>
          <a:graphicData uri="http://schemas.openxmlformats.org/presentationml/2006/ole">
            <p:oleObj spid="_x0000_s26626" name="Equation" r:id="rId3" imgW="1777680" imgH="4190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981200" y="2590800"/>
          <a:ext cx="3397250" cy="1033463"/>
        </p:xfrm>
        <a:graphic>
          <a:graphicData uri="http://schemas.openxmlformats.org/presentationml/2006/ole">
            <p:oleObj spid="_x0000_s26627" name="Equation" r:id="rId4" imgW="1320480" imgH="44424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019800" y="2362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 – Mass moment of inertia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Torsional</a:t>
            </a:r>
            <a:r>
              <a:rPr lang="en-US" dirty="0" smtClean="0"/>
              <a:t> stiffness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Torsional</a:t>
            </a:r>
            <a:r>
              <a:rPr lang="en-US" dirty="0" smtClean="0"/>
              <a:t> dashpot</a:t>
            </a:r>
          </a:p>
          <a:p>
            <a:r>
              <a:rPr lang="en-US" dirty="0" smtClean="0"/>
              <a:t>Alpha – low cutoff frequency</a:t>
            </a:r>
          </a:p>
          <a:p>
            <a:r>
              <a:rPr lang="en-US" dirty="0" smtClean="0"/>
              <a:t>Beta – high cutoff frequency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A </a:t>
            </a:r>
            <a:r>
              <a:rPr lang="en-US" dirty="0" smtClean="0"/>
              <a:t> - area moment of inertia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 – speed of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Model – Assumes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&gt;&gt;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371600" y="6096000"/>
          <a:ext cx="982663" cy="762000"/>
        </p:xfrm>
        <a:graphic>
          <a:graphicData uri="http://schemas.openxmlformats.org/presentationml/2006/ole">
            <p:oleObj spid="_x0000_s25603" name="Equation" r:id="rId3" imgW="507960" imgH="393480" progId="Equation.3">
              <p:embed/>
            </p:oleObj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6248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US" sz="2900" baseline="-25000" dirty="0"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7150100" cy="287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231900" y="5029200"/>
          <a:ext cx="7912100" cy="1257300"/>
        </p:xfrm>
        <a:graphic>
          <a:graphicData uri="http://schemas.openxmlformats.org/presentationml/2006/ole">
            <p:oleObj spid="_x0000_s25605" name="Equation" r:id="rId5" imgW="26031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controller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362200" y="2209800"/>
          <a:ext cx="4757738" cy="1965325"/>
        </p:xfrm>
        <a:graphic>
          <a:graphicData uri="http://schemas.openxmlformats.org/presentationml/2006/ole">
            <p:oleObj spid="_x0000_s24578" name="Equation" r:id="rId3" imgW="160020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286000" y="4419600"/>
          <a:ext cx="4606925" cy="2041525"/>
        </p:xfrm>
        <a:graphic>
          <a:graphicData uri="http://schemas.openxmlformats.org/presentationml/2006/ole">
            <p:oleObj spid="_x0000_s24579" name="Equation" r:id="rId4" imgW="154908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/>
          <a:lstStyle/>
          <a:p>
            <a:r>
              <a:rPr lang="en-US" dirty="0" smtClean="0"/>
              <a:t>Operates as differentiator over frequency range of interest</a:t>
            </a:r>
          </a:p>
          <a:p>
            <a:r>
              <a:rPr lang="en-US" dirty="0" smtClean="0"/>
              <a:t>Does not amplify high frequency noise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3733800"/>
          <a:ext cx="2526190" cy="1079500"/>
        </p:xfrm>
        <a:graphic>
          <a:graphicData uri="http://schemas.openxmlformats.org/presentationml/2006/ole">
            <p:oleObj spid="_x0000_s1026" name="Equation" r:id="rId3" imgW="1130040" imgH="48240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50" y="2667000"/>
            <a:ext cx="5657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Implementation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790688" cy="5410200"/>
          </a:xfrm>
        </p:spPr>
        <p:txBody>
          <a:bodyPr/>
          <a:lstStyle/>
          <a:p>
            <a:r>
              <a:rPr lang="en-US" dirty="0" smtClean="0"/>
              <a:t>Gains</a:t>
            </a:r>
          </a:p>
          <a:p>
            <a:pPr lvl="1"/>
            <a:r>
              <a:rPr lang="en-US" dirty="0" smtClean="0"/>
              <a:t>High pass filter gain  </a:t>
            </a:r>
          </a:p>
          <a:p>
            <a:pPr lvl="1"/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Gain/Bandwidth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higher cutoff frequency requires a higher gain to provide the same control effect</a:t>
            </a:r>
          </a:p>
          <a:p>
            <a:r>
              <a:rPr lang="en-US" dirty="0" smtClean="0"/>
              <a:t>The effectiveness of the feedback is constrained by the high pass filter gain</a:t>
            </a:r>
          </a:p>
          <a:p>
            <a:r>
              <a:rPr lang="en-US" dirty="0" smtClean="0"/>
              <a:t>‘Perfect’ closed loop system requires unobtainable gains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Hearing aid application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Bandwidth requirement lowered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Closed Loop System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/>
          <a:lstStyle/>
          <a:p>
            <a:r>
              <a:rPr lang="en-US" dirty="0" err="1" smtClean="0"/>
              <a:t>Kd</a:t>
            </a:r>
            <a:r>
              <a:rPr lang="en-US" dirty="0" smtClean="0"/>
              <a:t> = 60 </a:t>
            </a:r>
            <a:r>
              <a:rPr lang="en-US" dirty="0" err="1" smtClean="0"/>
              <a:t>Kp</a:t>
            </a:r>
            <a:r>
              <a:rPr lang="en-US" dirty="0" smtClean="0"/>
              <a:t> = -4.7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=2*pi*8500 </a:t>
            </a:r>
            <a:r>
              <a:rPr lang="en-US" dirty="0" err="1" smtClean="0"/>
              <a:t>rad</a:t>
            </a:r>
            <a:r>
              <a:rPr lang="en-US" dirty="0" smtClean="0"/>
              <a:t>/s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781800" cy="51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Simulation: Female Voice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4770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Sound Provided by Prof. </a:t>
            </a:r>
            <a:r>
              <a:rPr lang="en-US" dirty="0" err="1" smtClean="0"/>
              <a:t>Quang</a:t>
            </a:r>
            <a:r>
              <a:rPr lang="en-US" dirty="0" smtClean="0"/>
              <a:t> Su</a:t>
            </a:r>
            <a:endParaRPr lang="en-US" dirty="0"/>
          </a:p>
        </p:txBody>
      </p:sp>
      <p:pic>
        <p:nvPicPr>
          <p:cNvPr id="5" name="open_loop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14800" y="2286000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Sound through simulated microphone</a:t>
            </a:r>
            <a:endParaRPr lang="en-US" dirty="0"/>
          </a:p>
        </p:txBody>
      </p:sp>
      <p:pic>
        <p:nvPicPr>
          <p:cNvPr id="7" name="closed_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705600" y="2362200"/>
            <a:ext cx="22098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Loop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Sound</a:t>
            </a:r>
            <a:endParaRPr lang="en-US" dirty="0"/>
          </a:p>
        </p:txBody>
      </p:sp>
      <p:pic>
        <p:nvPicPr>
          <p:cNvPr id="14" name="original.wav">
            <a:hlinkClick r:id="" action="ppaction://media"/>
          </p:cNvPr>
          <p:cNvPicPr>
            <a:picLocks noRot="1" noChangeAspect="1"/>
          </p:cNvPicPr>
          <p:nvPr>
            <a:wavAudioFile r:embed="rId3" name="original.wav"/>
          </p:nvPr>
        </p:nvPicPr>
        <p:blipFill>
          <a:blip r:embed="rId6" cstate="print"/>
          <a:stretch>
            <a:fillRect/>
          </a:stretch>
        </p:blipFill>
        <p:spPr>
          <a:xfrm>
            <a:off x="1371600" y="22098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2954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 of current hearing-aids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performance in noisy environments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electronic static noise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59138"/>
            <a:ext cx="37338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Transform: </a:t>
            </a:r>
            <a:r>
              <a:rPr lang="en-US" dirty="0" err="1" smtClean="0"/>
              <a:t>Orignal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0015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Transform: Open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7772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Transform: Closed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Simulation: Male Voice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Sound through simulated microphone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Loop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Sound</a:t>
            </a:r>
            <a:endParaRPr lang="en-US" dirty="0"/>
          </a:p>
        </p:txBody>
      </p:sp>
      <p:pic>
        <p:nvPicPr>
          <p:cNvPr id="7" name="org2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org2.wav"/>
          </p:nvPr>
        </p:nvPicPr>
        <p:blipFill>
          <a:blip r:embed="rId5" cstate="print"/>
          <a:stretch>
            <a:fillRect/>
          </a:stretch>
        </p:blipFill>
        <p:spPr>
          <a:xfrm>
            <a:off x="1295400" y="1905000"/>
            <a:ext cx="2405062" cy="2405062"/>
          </a:xfrm>
          <a:prstGeom prst="rect">
            <a:avLst/>
          </a:prstGeom>
        </p:spPr>
      </p:pic>
      <p:pic>
        <p:nvPicPr>
          <p:cNvPr id="8" name="open2.wav">
            <a:hlinkClick r:id="" action="ppaction://media"/>
          </p:cNvPr>
          <p:cNvPicPr>
            <a:picLocks noRot="1" noChangeAspect="1"/>
          </p:cNvPicPr>
          <p:nvPr>
            <a:wavAudioFile r:embed="rId2" name="open2.wav"/>
          </p:nvPr>
        </p:nvPicPr>
        <p:blipFill>
          <a:blip r:embed="rId5" cstate="print"/>
          <a:stretch>
            <a:fillRect/>
          </a:stretch>
        </p:blipFill>
        <p:spPr>
          <a:xfrm>
            <a:off x="4038600" y="1905000"/>
            <a:ext cx="2438400" cy="2438400"/>
          </a:xfrm>
          <a:prstGeom prst="rect">
            <a:avLst/>
          </a:prstGeom>
        </p:spPr>
      </p:pic>
      <p:pic>
        <p:nvPicPr>
          <p:cNvPr id="9" name="closed2.wav">
            <a:hlinkClick r:id="" action="ppaction://media"/>
          </p:cNvPr>
          <p:cNvPicPr>
            <a:picLocks noRot="1" noChangeAspect="1"/>
          </p:cNvPicPr>
          <p:nvPr>
            <a:wavAudioFile r:embed="rId3" name="closed2.wav"/>
          </p:nvPr>
        </p:nvPicPr>
        <p:blipFill>
          <a:blip r:embed="rId5" cstate="print"/>
          <a:stretch>
            <a:fillRect/>
          </a:stretch>
        </p:blipFill>
        <p:spPr>
          <a:xfrm>
            <a:off x="6705600" y="1981200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64770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Sound Provided by Prof. </a:t>
            </a:r>
            <a:r>
              <a:rPr lang="en-US" dirty="0" err="1" smtClean="0"/>
              <a:t>Quang</a:t>
            </a:r>
            <a:r>
              <a:rPr lang="en-US" dirty="0" smtClean="0"/>
              <a:t> 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Fourier Transform of Original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Fourier Transform of Microphone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0015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750" dirty="0" smtClean="0"/>
              <a:t>Fourier Transform of Closed Loop System</a:t>
            </a:r>
            <a:endParaRPr lang="en-US" sz="37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 Circuit</a:t>
            </a:r>
            <a:endParaRPr lang="en-US" dirty="0"/>
          </a:p>
        </p:txBody>
      </p:sp>
      <p:pic>
        <p:nvPicPr>
          <p:cNvPr id="4" name="Content Placeholder 3" descr="diff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7814420" cy="2667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Output Circuit</a:t>
            </a:r>
            <a:endParaRPr lang="en-US" dirty="0"/>
          </a:p>
        </p:txBody>
      </p:sp>
      <p:pic>
        <p:nvPicPr>
          <p:cNvPr id="4" name="Content Placeholder 3" descr="audi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86000"/>
            <a:ext cx="7086600" cy="278180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Circuit</a:t>
            </a:r>
            <a:endParaRPr lang="en-US" dirty="0"/>
          </a:p>
        </p:txBody>
      </p:sp>
      <p:pic>
        <p:nvPicPr>
          <p:cNvPr id="4" name="Content Placeholder 3" descr="summ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836418" cy="3581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MEMS Microphone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Advantages:</a:t>
            </a:r>
          </a:p>
          <a:p>
            <a:pPr lvl="1" eaLnBrk="1" hangingPunct="1"/>
            <a:r>
              <a:rPr lang="en-US" sz="2400" dirty="0" smtClean="0"/>
              <a:t>Capable of directional hearing</a:t>
            </a:r>
          </a:p>
          <a:p>
            <a:pPr lvl="1" eaLnBrk="1" hangingPunct="1"/>
            <a:r>
              <a:rPr lang="en-US" sz="2400" dirty="0" smtClean="0"/>
              <a:t>Drastically reduced self noise to as low as 35dBA</a:t>
            </a:r>
          </a:p>
          <a:p>
            <a:pPr eaLnBrk="1" hangingPunct="1"/>
            <a:r>
              <a:rPr lang="en-US" sz="2400" dirty="0" smtClean="0"/>
              <a:t>Issues:</a:t>
            </a:r>
          </a:p>
          <a:p>
            <a:pPr lvl="1" eaLnBrk="1" hangingPunct="1"/>
            <a:r>
              <a:rPr lang="en-US" sz="2400" dirty="0" smtClean="0"/>
              <a:t>Introduces a resonant peak in the frequency response</a:t>
            </a:r>
          </a:p>
          <a:p>
            <a:pPr lvl="1" eaLnBrk="1" hangingPunct="1"/>
            <a:r>
              <a:rPr lang="en-US" sz="2400" dirty="0" smtClean="0"/>
              <a:t>Distorts the sound output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2895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47800" y="62484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/>
              <a:t>Measured diaphragm deflection shape</a:t>
            </a:r>
          </a:p>
          <a:p>
            <a:r>
              <a:rPr lang="en-US" sz="1200" dirty="0"/>
              <a:t>(vibration level is exaggerated)</a:t>
            </a:r>
          </a:p>
        </p:txBody>
      </p:sp>
      <p:pic>
        <p:nvPicPr>
          <p:cNvPr id="6" name="diffmod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29200" y="3733800"/>
            <a:ext cx="3292475" cy="1951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6119336"/>
            <a:ext cx="495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chemeClr val="tx2"/>
                </a:solidFill>
              </a:rPr>
              <a:t>Response of a MEMS directional microphone diaphragm with active Q control”  </a:t>
            </a:r>
            <a:r>
              <a:rPr lang="en-US" sz="1400" dirty="0" smtClean="0"/>
              <a:t>159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Meeting of the Acoustical Society of America, Baltimore Maryland, 22 April 2010 – Dr. </a:t>
            </a:r>
            <a:r>
              <a:rPr lang="en-US" sz="1400" dirty="0" err="1" smtClean="0"/>
              <a:t>Quang</a:t>
            </a:r>
            <a:r>
              <a:rPr lang="en-US" sz="1400" dirty="0" smtClean="0"/>
              <a:t> Su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Circuit</a:t>
            </a:r>
            <a:endParaRPr lang="en-US" dirty="0"/>
          </a:p>
        </p:txBody>
      </p:sp>
      <p:pic>
        <p:nvPicPr>
          <p:cNvPr id="4" name="Content Placeholder 3" descr="NEW FULL Controll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6112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447800"/>
          <a:ext cx="6781803" cy="3886197"/>
        </p:xfrm>
        <a:graphic>
          <a:graphicData uri="http://schemas.openxmlformats.org/drawingml/2006/table">
            <a:tbl>
              <a:tblPr/>
              <a:tblGrid>
                <a:gridCol w="432464"/>
                <a:gridCol w="3315547"/>
                <a:gridCol w="1169615"/>
                <a:gridCol w="707666"/>
                <a:gridCol w="461949"/>
                <a:gridCol w="694562"/>
              </a:tblGrid>
              <a:tr h="276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Item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Item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P/N (if applicable)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Cost /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Qanity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Total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9v battery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AD797 (Free Samples)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$8.76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Resistors (330 pcs)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Capacitors (15 pcs)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TL084 Op Amp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296-1784-5-ND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$0.88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$4.40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Oscillascope (Owned by school)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Power Supply (Owned by school)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Function generator (Owned by school)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Matlab (School License)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Audio Jack 3.5mm 1/4''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969696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$3.00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Chasis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A5A5A5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$24.40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791200"/>
            <a:ext cx="23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PCB, LOW COSTS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Schedule: Unit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2" y="1524004"/>
          <a:ext cx="8686806" cy="4952996"/>
        </p:xfrm>
        <a:graphic>
          <a:graphicData uri="http://schemas.openxmlformats.org/drawingml/2006/table">
            <a:tbl>
              <a:tblPr/>
              <a:tblGrid>
                <a:gridCol w="1447801"/>
                <a:gridCol w="1447801"/>
                <a:gridCol w="1447801"/>
                <a:gridCol w="1447801"/>
                <a:gridCol w="1447801"/>
                <a:gridCol w="1447801"/>
              </a:tblGrid>
              <a:tr h="532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Week of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22-Feb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1-Mar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8-Mar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8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23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Task Name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Responsible Party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58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Summer Circuit test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8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Differenitator test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2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3258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Audio Output Test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2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High Pass Filter</a:t>
            </a:r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94385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Applied sinusoid</a:t>
            </a:r>
          </a:p>
          <a:p>
            <a:pPr lvl="0">
              <a:defRPr/>
            </a:pPr>
            <a:r>
              <a:rPr lang="en-US" dirty="0" smtClean="0"/>
              <a:t>Applied DC bias</a:t>
            </a:r>
          </a:p>
          <a:p>
            <a:pPr lvl="0">
              <a:defRPr/>
            </a:pPr>
            <a:r>
              <a:rPr lang="en-US" dirty="0" smtClean="0"/>
              <a:t>Varied amplitudes of each independently</a:t>
            </a:r>
          </a:p>
          <a:p>
            <a:pPr lvl="0">
              <a:defRPr/>
            </a:pPr>
            <a:r>
              <a:rPr lang="en-US" dirty="0" smtClean="0"/>
              <a:t>Observe effects</a:t>
            </a:r>
          </a:p>
          <a:p>
            <a:pPr lvl="0">
              <a:defRPr/>
            </a:pPr>
            <a:r>
              <a:rPr lang="en-US" dirty="0" smtClean="0"/>
              <a:t>Passed tests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various frequencies of sinusoids</a:t>
            </a:r>
          </a:p>
          <a:p>
            <a:r>
              <a:rPr lang="en-US" dirty="0" smtClean="0"/>
              <a:t>Varied amplitude knob </a:t>
            </a:r>
          </a:p>
          <a:p>
            <a:r>
              <a:rPr lang="en-US" dirty="0" smtClean="0"/>
              <a:t>Listened to effects on headphones</a:t>
            </a:r>
          </a:p>
          <a:p>
            <a:r>
              <a:rPr lang="en-US" dirty="0" smtClean="0"/>
              <a:t>Passed tests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8" y="1600193"/>
          <a:ext cx="7086590" cy="3810006"/>
        </p:xfrm>
        <a:graphic>
          <a:graphicData uri="http://schemas.openxmlformats.org/drawingml/2006/table">
            <a:tbl>
              <a:tblPr/>
              <a:tblGrid>
                <a:gridCol w="1417318"/>
                <a:gridCol w="1417318"/>
                <a:gridCol w="1417318"/>
                <a:gridCol w="1417318"/>
                <a:gridCol w="1417318"/>
              </a:tblGrid>
              <a:tr h="635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Week of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15-Mar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22-Mar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500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Full Controller Test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5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63500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Adjustable Gains Test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5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Full 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2133600" cy="718326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Integration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600200"/>
          <a:ext cx="7543800" cy="4495801"/>
        </p:xfrm>
        <a:graphic>
          <a:graphicData uri="http://schemas.openxmlformats.org/drawingml/2006/table">
            <a:tbl>
              <a:tblPr/>
              <a:tblGrid>
                <a:gridCol w="942975"/>
                <a:gridCol w="942975"/>
                <a:gridCol w="942975"/>
                <a:gridCol w="942975"/>
                <a:gridCol w="942975"/>
                <a:gridCol w="942975"/>
                <a:gridCol w="942975"/>
                <a:gridCol w="942975"/>
              </a:tblGrid>
              <a:tr h="33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Week of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29-Mar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5-Apr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12-Apr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19-Apr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26-Apr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91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Closed Loop Transfer Function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Entire Team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684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Closed Loop Stability Test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Entire Team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Exp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50%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100%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8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Act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30%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50%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50%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Setup: Laser </a:t>
            </a:r>
            <a:r>
              <a:rPr lang="en-US" dirty="0" err="1" smtClean="0"/>
              <a:t>Vibrometer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934200" cy="54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 noChangeArrowheads="1"/>
          </p:cNvPicPr>
          <p:nvPr/>
        </p:nvPicPr>
        <p:blipFill>
          <a:blip r:embed="rId2" cstate="print"/>
          <a:srcRect l="-2045" t="-2957" r="-8693" b="-1076"/>
          <a:stretch>
            <a:fillRect/>
          </a:stretch>
        </p:blipFill>
        <p:spPr bwMode="auto">
          <a:xfrm>
            <a:off x="685800" y="533400"/>
            <a:ext cx="9139238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935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MEMS Microphone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63347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chemeClr val="tx2"/>
                </a:solidFill>
              </a:rPr>
              <a:t>Response of a MEMS directional microphone diaphragm with active Q control”  </a:t>
            </a:r>
            <a:r>
              <a:rPr lang="en-US" sz="1400" dirty="0" smtClean="0"/>
              <a:t>159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Meeting of the Acoustical Society of America, Baltimore Maryland, 22 April 2010 - Dr. </a:t>
            </a:r>
            <a:r>
              <a:rPr lang="en-US" sz="1400" dirty="0" err="1" smtClean="0"/>
              <a:t>Quang</a:t>
            </a:r>
            <a:r>
              <a:rPr lang="en-US" sz="1400" dirty="0" smtClean="0"/>
              <a:t> Su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Open Loop System</a:t>
            </a:r>
            <a:endParaRPr lang="en-US" dirty="0"/>
          </a:p>
        </p:txBody>
      </p:sp>
      <p:pic>
        <p:nvPicPr>
          <p:cNvPr id="1027" name="Picture 3" descr="E:\Plots\OpenLoopBiasCom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261847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Derivative only</a:t>
            </a:r>
            <a:endParaRPr lang="en-US" dirty="0"/>
          </a:p>
        </p:txBody>
      </p:sp>
      <p:pic>
        <p:nvPicPr>
          <p:cNvPr id="4" name="Picture 2" descr="E:\Plots\DerivativeonlyVs5Vb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649629" cy="480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Derivative And Bias</a:t>
            </a:r>
            <a:endParaRPr lang="en-US" dirty="0"/>
          </a:p>
        </p:txBody>
      </p:sp>
      <p:pic>
        <p:nvPicPr>
          <p:cNvPr id="2050" name="Picture 2" descr="E:\Plots\Derv Only Compared with Pan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01058"/>
            <a:ext cx="6516688" cy="470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Closed Loop System</a:t>
            </a:r>
            <a:endParaRPr lang="en-US" dirty="0"/>
          </a:p>
        </p:txBody>
      </p:sp>
      <p:pic>
        <p:nvPicPr>
          <p:cNvPr id="3075" name="Picture 3" descr="E:\Plots\Openloop5VCL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7315200" cy="528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Schedule: Canceled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524003"/>
          <a:ext cx="7391400" cy="4227594"/>
        </p:xfrm>
        <a:graphic>
          <a:graphicData uri="http://schemas.openxmlformats.org/drawingml/2006/table">
            <a:tbl>
              <a:tblPr/>
              <a:tblGrid>
                <a:gridCol w="1858411"/>
                <a:gridCol w="2123899"/>
                <a:gridCol w="705953"/>
                <a:gridCol w="941270"/>
                <a:gridCol w="989542"/>
                <a:gridCol w="772325"/>
              </a:tblGrid>
              <a:tr h="35228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Arial"/>
                        </a:rPr>
                        <a:t>Week of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Arial"/>
                        </a:rPr>
                        <a:t>22-Mar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Arial"/>
                        </a:rPr>
                        <a:t>29-Mar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Arial"/>
                        </a:rPr>
                        <a:t>5-Apr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3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Task Name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Responsible Party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PCB Check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Entire Team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Exp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Act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85dB Clipping Test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Entire Team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Exp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Act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522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55dB Dynamic Range Test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Entire Team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Exp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Act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7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Noise Floor Test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Entire Team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Exp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Act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Controller Frequency Response was as predicted</a:t>
            </a:r>
          </a:p>
          <a:p>
            <a:r>
              <a:rPr lang="en-US" sz="2800" dirty="0" smtClean="0"/>
              <a:t>Project goal to reduce resonant peak achieved</a:t>
            </a:r>
          </a:p>
          <a:p>
            <a:r>
              <a:rPr lang="en-US" sz="2800" dirty="0" smtClean="0"/>
              <a:t>Gains required by the PD controller are unfeasible.</a:t>
            </a:r>
          </a:p>
          <a:p>
            <a:r>
              <a:rPr lang="en-US" sz="2800" dirty="0" smtClean="0"/>
              <a:t>System requires more gain to lower the resonant peak and obtain greater bandwidth</a:t>
            </a:r>
          </a:p>
          <a:p>
            <a:r>
              <a:rPr lang="en-US" sz="2800" dirty="0" smtClean="0"/>
              <a:t>Increasing gains increases the non linear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Ronald Miles</a:t>
            </a:r>
          </a:p>
          <a:p>
            <a:r>
              <a:rPr lang="en-US" dirty="0" smtClean="0"/>
              <a:t>Professor Eva Wu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Quang</a:t>
            </a:r>
            <a:r>
              <a:rPr lang="en-US" dirty="0" smtClean="0"/>
              <a:t> Su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69937" y="1524000"/>
            <a:ext cx="8153400" cy="4495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Reduce or remove the resonant peak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419600" cy="29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506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7084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Shall introduce analog feedback controller to make closed loop system pass frequencies of ~20Hz to ~20KHz with no gain</a:t>
            </a:r>
          </a:p>
          <a:p>
            <a:r>
              <a:rPr lang="en-US" sz="2400" dirty="0" smtClean="0"/>
              <a:t>Closed loop system shall have a noise floor between 25 and 30dB</a:t>
            </a:r>
          </a:p>
          <a:p>
            <a:r>
              <a:rPr lang="en-US" sz="2400" dirty="0" smtClean="0"/>
              <a:t>Shall be compatible with variations of the MEMs microphones</a:t>
            </a:r>
          </a:p>
          <a:p>
            <a:r>
              <a:rPr lang="en-US" sz="2400" dirty="0" smtClean="0"/>
              <a:t>Device shall be portable</a:t>
            </a:r>
          </a:p>
          <a:p>
            <a:r>
              <a:rPr lang="en-US" sz="2400" dirty="0" smtClean="0"/>
              <a:t>Device shall have an audio output with adjustable volume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Last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Designed a state variable feedback controller that required both a proportional and derivative signal from the laser-</a:t>
            </a:r>
            <a:r>
              <a:rPr lang="en-US" sz="2400" dirty="0" err="1" smtClean="0"/>
              <a:t>vibrometer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Developed noise models of system</a:t>
            </a:r>
          </a:p>
          <a:p>
            <a:endParaRPr lang="en-US" sz="2400" dirty="0" smtClean="0"/>
          </a:p>
          <a:p>
            <a:r>
              <a:rPr lang="en-US" sz="2400" dirty="0" smtClean="0"/>
              <a:t>Extensive research on parameter variation of feedback controller</a:t>
            </a:r>
          </a:p>
          <a:p>
            <a:endParaRPr lang="en-US" sz="2400" dirty="0" smtClean="0"/>
          </a:p>
          <a:p>
            <a:r>
              <a:rPr lang="en-US" sz="2400" dirty="0" smtClean="0"/>
              <a:t>Tested conceptual use of PD Controller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Semester: </a:t>
            </a:r>
            <a:r>
              <a:rPr lang="en-US" smtClean="0"/>
              <a:t>Final Project</a:t>
            </a:r>
            <a:endParaRPr lang="en-US" dirty="0"/>
          </a:p>
        </p:txBody>
      </p:sp>
      <p:pic>
        <p:nvPicPr>
          <p:cNvPr id="4" name="Content Placeholder 3" descr="full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7470252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843</TotalTime>
  <Words>1015</Words>
  <Application>Microsoft Office PowerPoint</Application>
  <PresentationFormat>On-screen Show (4:3)</PresentationFormat>
  <Paragraphs>342</Paragraphs>
  <Slides>46</Slides>
  <Notes>1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Solstice</vt:lpstr>
      <vt:lpstr>Equation</vt:lpstr>
      <vt:lpstr>MDP 32 – MEMS Feedback Controller</vt:lpstr>
      <vt:lpstr>Problem Overview</vt:lpstr>
      <vt:lpstr>MEMS Microphone</vt:lpstr>
      <vt:lpstr>MEMS Microphone</vt:lpstr>
      <vt:lpstr>Project Goal</vt:lpstr>
      <vt:lpstr>System Block Diagram</vt:lpstr>
      <vt:lpstr>Requirements</vt:lpstr>
      <vt:lpstr>Review: Last Semester</vt:lpstr>
      <vt:lpstr>Last Semester: Final Project</vt:lpstr>
      <vt:lpstr>Microphone Differential Equation</vt:lpstr>
      <vt:lpstr>Linearization of Differential Equation</vt:lpstr>
      <vt:lpstr>Controller Design : S-Domain</vt:lpstr>
      <vt:lpstr>Controller Design</vt:lpstr>
      <vt:lpstr>PD controller parameters</vt:lpstr>
      <vt:lpstr>High Pass Filter</vt:lpstr>
      <vt:lpstr>Implementation Problems</vt:lpstr>
      <vt:lpstr>Gain/Bandwidth Compromise</vt:lpstr>
      <vt:lpstr>Closed Loop System Response</vt:lpstr>
      <vt:lpstr>Sound Simulation: Female Voice</vt:lpstr>
      <vt:lpstr>Fourier Transform: Orignal Signal</vt:lpstr>
      <vt:lpstr>Fourier Transform: Open Loop</vt:lpstr>
      <vt:lpstr>Fourier Transform: Closed Loop</vt:lpstr>
      <vt:lpstr>Sound Simulation: Male Voice</vt:lpstr>
      <vt:lpstr>Fourier Transform of Original Signal</vt:lpstr>
      <vt:lpstr>Fourier Transform of Microphone Signal</vt:lpstr>
      <vt:lpstr>Fourier Transform of Closed Loop System</vt:lpstr>
      <vt:lpstr>High Pass Filter Circuit</vt:lpstr>
      <vt:lpstr>Audio Output Circuit</vt:lpstr>
      <vt:lpstr>Summer Circuit</vt:lpstr>
      <vt:lpstr>Final Circuit</vt:lpstr>
      <vt:lpstr>Budget</vt:lpstr>
      <vt:lpstr>Testing Schedule: Unit</vt:lpstr>
      <vt:lpstr>Testing: High Pass Filter</vt:lpstr>
      <vt:lpstr>Summer Circuit</vt:lpstr>
      <vt:lpstr>Audio</vt:lpstr>
      <vt:lpstr>System Test</vt:lpstr>
      <vt:lpstr>Testing: Full Controller</vt:lpstr>
      <vt:lpstr>Customer Integration</vt:lpstr>
      <vt:lpstr>Test Setup: Laser Vibrometer</vt:lpstr>
      <vt:lpstr>Testing: Open Loop System</vt:lpstr>
      <vt:lpstr>Closed Loop Derivative only</vt:lpstr>
      <vt:lpstr>Closed Loop Derivative And Bias</vt:lpstr>
      <vt:lpstr>Full Closed Loop System</vt:lpstr>
      <vt:lpstr>Testing Schedule: Canceled </vt:lpstr>
      <vt:lpstr>Conclusion 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32 – MEMS Feedback Controller</dc:title>
  <dc:creator>Steinmann</dc:creator>
  <cp:lastModifiedBy>Steinmann</cp:lastModifiedBy>
  <cp:revision>74</cp:revision>
  <dcterms:created xsi:type="dcterms:W3CDTF">2010-05-01T03:17:43Z</dcterms:created>
  <dcterms:modified xsi:type="dcterms:W3CDTF">2010-05-07T02:33:15Z</dcterms:modified>
</cp:coreProperties>
</file>